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bg-B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bg-BG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;p12"/>
          <p:cNvPicPr/>
          <p:nvPr/>
        </p:nvPicPr>
        <p:blipFill>
          <a:blip r:embed="rId14"/>
          <a:stretch/>
        </p:blipFill>
        <p:spPr>
          <a:xfrm>
            <a:off x="-46440" y="-25920"/>
            <a:ext cx="9236160" cy="519516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r>
              <a:rPr lang="bg-BG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9054D3C2-2235-4CB1-9299-3EDED2BC61BD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6;p13"/>
          <p:cNvPicPr/>
          <p:nvPr/>
        </p:nvPicPr>
        <p:blipFill>
          <a:blip r:embed="rId14"/>
          <a:stretch/>
        </p:blipFill>
        <p:spPr>
          <a:xfrm>
            <a:off x="-37080" y="-20880"/>
            <a:ext cx="9217800" cy="518472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-41760" y="-31320"/>
            <a:ext cx="4497480" cy="518472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4456080" y="-20880"/>
            <a:ext cx="4724280" cy="5184720"/>
          </a:xfrm>
          <a:prstGeom prst="rtTriangl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EC2FED4B-EBCD-4746-BCD3-5707566CF9DB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lstStyle/>
          <a:p>
            <a:r>
              <a:rPr lang="bg-BG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7" name="CustomShape 6"/>
          <p:cNvSpPr/>
          <p:nvPr/>
        </p:nvSpPr>
        <p:spPr>
          <a:xfrm>
            <a:off x="0" y="4883040"/>
            <a:ext cx="230076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37;p16"/>
          <p:cNvPicPr/>
          <p:nvPr/>
        </p:nvPicPr>
        <p:blipFill>
          <a:blip r:embed="rId14"/>
          <a:stretch/>
        </p:blipFill>
        <p:spPr>
          <a:xfrm>
            <a:off x="-54000" y="-15480"/>
            <a:ext cx="9217800" cy="518472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-54000" y="-15480"/>
            <a:ext cx="9217800" cy="518472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>
            <a:normAutofit fontScale="7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665A5348-EA94-4697-87C4-10A819F82802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>
            <a:normAutofit fontScale="7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lstStyle/>
          <a:p>
            <a:r>
              <a:rPr lang="bg-BG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CustomShape 6"/>
          <p:cNvSpPr/>
          <p:nvPr/>
        </p:nvSpPr>
        <p:spPr>
          <a:xfrm>
            <a:off x="0" y="4743360"/>
            <a:ext cx="230076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4;p14"/>
          <p:cNvPicPr/>
          <p:nvPr/>
        </p:nvPicPr>
        <p:blipFill>
          <a:blip r:embed="rId14"/>
          <a:stretch/>
        </p:blipFill>
        <p:spPr>
          <a:xfrm rot="5400000">
            <a:off x="1975320" y="-2033640"/>
            <a:ext cx="5174280" cy="9199800"/>
          </a:xfrm>
          <a:prstGeom prst="rect">
            <a:avLst/>
          </a:prstGeom>
          <a:ln>
            <a:noFill/>
          </a:ln>
          <a:effectLst>
            <a:outerShdw blurRad="5715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8433720" cy="7552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r>
              <a:rPr lang="bg-BG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9" name="CustomShape 2"/>
          <p:cNvSpPr/>
          <p:nvPr/>
        </p:nvSpPr>
        <p:spPr>
          <a:xfrm rot="10800000">
            <a:off x="-29160" y="645480"/>
            <a:ext cx="9203760" cy="4507920"/>
          </a:xfrm>
          <a:prstGeom prst="flowChartOffpageConnector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PlaceHolder 3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43DB4394-CA46-49E5-A9B4-8D494F98FB6A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0" y="4743360"/>
            <a:ext cx="230076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311760" y="1389600"/>
            <a:ext cx="8538120" cy="317916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45;p17"/>
          <p:cNvPicPr/>
          <p:nvPr/>
        </p:nvPicPr>
        <p:blipFill>
          <a:blip r:embed="rId14"/>
          <a:stretch/>
        </p:blipFill>
        <p:spPr>
          <a:xfrm>
            <a:off x="-25920" y="-20880"/>
            <a:ext cx="9195840" cy="518472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244800" y="221400"/>
            <a:ext cx="8653680" cy="4700520"/>
          </a:xfrm>
          <a:prstGeom prst="flowChartProcess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bg-BG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bg-BG" sz="1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548280" y="408600"/>
            <a:ext cx="8047080" cy="1257120"/>
          </a:xfrm>
          <a:prstGeom prst="rect">
            <a:avLst/>
          </a:prstGeom>
        </p:spPr>
        <p:txBody>
          <a:bodyPr tIns="91440" bIns="91440" anchor="ctr">
            <a:normAutofit fontScale="69000"/>
          </a:bodyPr>
          <a:lstStyle/>
          <a:p>
            <a:r>
              <a:rPr lang="bg-BG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2" name="CustomShape 3"/>
          <p:cNvSpPr/>
          <p:nvPr/>
        </p:nvSpPr>
        <p:spPr>
          <a:xfrm>
            <a:off x="-25920" y="414396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4"/>
          <p:cNvSpPr/>
          <p:nvPr/>
        </p:nvSpPr>
        <p:spPr>
          <a:xfrm rot="5400000">
            <a:off x="-25560" y="-2088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5"/>
          <p:cNvSpPr/>
          <p:nvPr/>
        </p:nvSpPr>
        <p:spPr>
          <a:xfrm rot="16200000">
            <a:off x="8149680" y="414432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6"/>
          <p:cNvSpPr/>
          <p:nvPr/>
        </p:nvSpPr>
        <p:spPr>
          <a:xfrm rot="10800000">
            <a:off x="8150040" y="-2052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PlaceHolder 7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221B1018-4B52-4B6B-BE64-64325E91B7D2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177" name="CustomShape 8"/>
          <p:cNvSpPr/>
          <p:nvPr/>
        </p:nvSpPr>
        <p:spPr>
          <a:xfrm rot="10800000" flipH="1">
            <a:off x="-78480" y="-103320"/>
            <a:ext cx="1019880" cy="101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2D9C8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9"/>
          <p:cNvSpPr/>
          <p:nvPr/>
        </p:nvSpPr>
        <p:spPr>
          <a:xfrm rot="10800000" flipH="1">
            <a:off x="8205840" y="4223880"/>
            <a:ext cx="1019880" cy="101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2D9C8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10"/>
          <p:cNvSpPr/>
          <p:nvPr/>
        </p:nvSpPr>
        <p:spPr>
          <a:xfrm rot="16200000" flipH="1">
            <a:off x="-78120" y="4223520"/>
            <a:ext cx="1019880" cy="101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2D9C8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1"/>
          <p:cNvSpPr/>
          <p:nvPr/>
        </p:nvSpPr>
        <p:spPr>
          <a:xfrm rot="16200000" flipH="1">
            <a:off x="8268120" y="-20520"/>
            <a:ext cx="1019880" cy="101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2D9C8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12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  <p:sp>
        <p:nvSpPr>
          <p:cNvPr id="182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59;p18"/>
          <p:cNvPicPr/>
          <p:nvPr/>
        </p:nvPicPr>
        <p:blipFill>
          <a:blip r:embed="rId14"/>
          <a:stretch/>
        </p:blipFill>
        <p:spPr>
          <a:xfrm>
            <a:off x="-18720" y="-23400"/>
            <a:ext cx="4613400" cy="51901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PlaceHolder 2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r>
              <a:rPr lang="bg-BG" sz="4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tIns="91440" bIns="91440" anchor="ctr">
            <a:normAutofit fontScale="6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83A986E8-5B36-43B6-A537-6D4224E9A7A0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0" y="4743360"/>
            <a:ext cx="230076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67;p19"/>
          <p:cNvPicPr/>
          <p:nvPr/>
        </p:nvPicPr>
        <p:blipFill>
          <a:blip r:embed="rId14"/>
          <a:stretch/>
        </p:blipFill>
        <p:spPr>
          <a:xfrm>
            <a:off x="-46440" y="-25920"/>
            <a:ext cx="9236160" cy="5195160"/>
          </a:xfrm>
          <a:prstGeom prst="rect">
            <a:avLst/>
          </a:prstGeom>
          <a:ln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</p:spPr>
        <p:txBody>
          <a:bodyPr tIns="91440" bIns="91440" anchor="ctr">
            <a:normAutofit fontScale="65000"/>
          </a:bodyPr>
          <a:lstStyle/>
          <a:p>
            <a:r>
              <a:rPr lang="bg-BG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3" name="PlaceHolder 2"/>
          <p:cNvSpPr>
            <a:spLocks noGrp="1"/>
          </p:cNvSpPr>
          <p:nvPr>
            <p:ph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ctr">
              <a:lnSpc>
                <a:spcPct val="100000"/>
              </a:lnSpc>
            </a:pPr>
            <a:fld id="{80C76231-E940-408D-93EB-77BC96733AE4}" type="slidenum">
              <a:rPr lang="bg-BG" sz="1200" b="0" strike="noStrike" spc="-1">
                <a:solidFill>
                  <a:srgbClr val="42D9C8"/>
                </a:solidFill>
                <a:latin typeface="Montserrat Medium"/>
                <a:ea typeface="Montserrat Medium"/>
              </a:rPr>
              <a:t>‹#›</a:t>
            </a:fld>
            <a:endParaRPr lang="bg-BG" sz="1200" b="0" strike="noStrike" spc="-1">
              <a:latin typeface="Times New Roman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14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HackTUES 9</a:t>
            </a:r>
            <a:endParaRPr lang="bg-BG" sz="1400" b="0" strike="noStrike" spc="-1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bg-BG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245960" y="1535400"/>
            <a:ext cx="6651720" cy="1178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52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Fit Secure Console</a:t>
            </a:r>
            <a:endParaRPr lang="bg-BG" sz="5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345600" y="284220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bg-BG" sz="28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Insert Team Name Here</a:t>
            </a:r>
            <a:endParaRPr lang="bg-BG" sz="2800" b="0" strike="noStrike" spc="-1">
              <a:latin typeface="Arial"/>
            </a:endParaRPr>
          </a:p>
        </p:txBody>
      </p:sp>
      <p:pic>
        <p:nvPicPr>
          <p:cNvPr id="304" name="Google Shape;92;p1"/>
          <p:cNvPicPr/>
          <p:nvPr/>
        </p:nvPicPr>
        <p:blipFill>
          <a:blip r:embed="rId2"/>
          <a:stretch/>
        </p:blipFill>
        <p:spPr>
          <a:xfrm rot="16200000" flipH="1">
            <a:off x="7238520" y="-42480"/>
            <a:ext cx="1979280" cy="1948320"/>
          </a:xfrm>
          <a:prstGeom prst="rect">
            <a:avLst/>
          </a:prstGeom>
          <a:ln>
            <a:noFill/>
          </a:ln>
        </p:spPr>
      </p:pic>
      <p:pic>
        <p:nvPicPr>
          <p:cNvPr id="305" name="Google Shape;93;p1"/>
          <p:cNvPicPr/>
          <p:nvPr/>
        </p:nvPicPr>
        <p:blipFill>
          <a:blip r:embed="rId3"/>
          <a:stretch/>
        </p:blipFill>
        <p:spPr>
          <a:xfrm>
            <a:off x="0" y="2714400"/>
            <a:ext cx="1640520" cy="242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bg-BG" sz="282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Цел на проекта</a:t>
            </a:r>
            <a:endParaRPr lang="bg-BG" sz="28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311760" y="1231200"/>
            <a:ext cx="42598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342720">
              <a:lnSpc>
                <a:spcPct val="115000"/>
              </a:lnSpc>
              <a:buClr>
                <a:srgbClr val="42D9C8"/>
              </a:buClr>
              <a:buFont typeface="Montserrat"/>
              <a:buChar char="●"/>
            </a:pPr>
            <a:r>
              <a:rPr lang="bg-BG" sz="18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Целта на нашият проект е да бъде добре защитено конзолно приложение, което да уведомява потребителя при проблеми със съня, пулса, крачките, тренировките и  с количеството вода, което консумира.</a:t>
            </a:r>
            <a:endParaRPr lang="bg-BG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Google Shape;100;p2"/>
          <p:cNvPicPr/>
          <p:nvPr/>
        </p:nvPicPr>
        <p:blipFill>
          <a:blip r:embed="rId2"/>
          <a:stretch/>
        </p:blipFill>
        <p:spPr>
          <a:xfrm flipH="1">
            <a:off x="5091120" y="2090880"/>
            <a:ext cx="2932560" cy="215028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101;p2"/>
          <p:cNvPicPr/>
          <p:nvPr/>
        </p:nvPicPr>
        <p:blipFill>
          <a:blip r:embed="rId3"/>
          <a:stretch/>
        </p:blipFill>
        <p:spPr>
          <a:xfrm>
            <a:off x="8460000" y="10332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78F2902-2847-50BF-1503-A44C78D23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37" y="243631"/>
            <a:ext cx="1787563" cy="17032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bg-BG" sz="282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Технологии</a:t>
            </a:r>
            <a:endParaRPr lang="bg-BG" sz="282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Google Shape;107;p5"/>
          <p:cNvPicPr/>
          <p:nvPr/>
        </p:nvPicPr>
        <p:blipFill>
          <a:blip r:embed="rId2"/>
          <a:stretch/>
        </p:blipFill>
        <p:spPr>
          <a:xfrm>
            <a:off x="7668720" y="-89280"/>
            <a:ext cx="1542600" cy="1542600"/>
          </a:xfrm>
          <a:prstGeom prst="rect">
            <a:avLst/>
          </a:prstGeom>
          <a:ln>
            <a:noFill/>
          </a:ln>
        </p:spPr>
      </p:pic>
      <p:pic>
        <p:nvPicPr>
          <p:cNvPr id="312" name="Google Shape;108;p5"/>
          <p:cNvPicPr/>
          <p:nvPr/>
        </p:nvPicPr>
        <p:blipFill>
          <a:blip r:embed="rId3"/>
          <a:stretch/>
        </p:blipFill>
        <p:spPr>
          <a:xfrm>
            <a:off x="2777400" y="1017720"/>
            <a:ext cx="3399840" cy="382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311760" y="555480"/>
            <a:ext cx="843372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8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Как работи?</a:t>
            </a:r>
            <a:endParaRPr lang="bg-BG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259560" y="1219320"/>
            <a:ext cx="8538120" cy="3439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</a:pPr>
            <a:r>
              <a:rPr lang="bg-BG" sz="1900" b="0" strike="noStrike" spc="-1" dirty="0">
                <a:solidFill>
                  <a:srgbClr val="42D9C8"/>
                </a:solidFill>
                <a:latin typeface="Montserrat"/>
                <a:ea typeface="Montserrat"/>
              </a:rPr>
              <a:t>Конзолата работи с помощта на </a:t>
            </a:r>
            <a:r>
              <a:rPr lang="bg-BG" sz="1900" b="0" strike="noStrike" spc="-1" dirty="0" err="1">
                <a:solidFill>
                  <a:srgbClr val="42D9C8"/>
                </a:solidFill>
                <a:latin typeface="Montserrat"/>
                <a:ea typeface="Montserrat"/>
              </a:rPr>
              <a:t>енкрипната</a:t>
            </a:r>
            <a:r>
              <a:rPr lang="bg-BG" sz="1900" b="0" strike="noStrike" spc="-1" dirty="0">
                <a:solidFill>
                  <a:srgbClr val="42D9C8"/>
                </a:solidFill>
                <a:latin typeface="Montserrat"/>
                <a:ea typeface="Montserrat"/>
              </a:rPr>
              <a:t> информация, която се пази във файлове, които се създават автоматично след регистрацията на нов профил. След влизане на потребителя в неговия акаунт, той може да въвежда нови данни от вида: </a:t>
            </a:r>
            <a:endParaRPr lang="bg-BG" sz="19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8840">
              <a:lnSpc>
                <a:spcPct val="115000"/>
              </a:lnSpc>
              <a:spcBef>
                <a:spcPts val="1199"/>
              </a:spcBef>
              <a:buClr>
                <a:srgbClr val="42D9C8"/>
              </a:buClr>
              <a:buFont typeface="Montserrat"/>
              <a:buChar char="●"/>
            </a:pPr>
            <a:r>
              <a:rPr lang="bg-BG" sz="1900" b="0" strike="noStrike" spc="-1" dirty="0">
                <a:solidFill>
                  <a:srgbClr val="42D9C8"/>
                </a:solidFill>
                <a:latin typeface="Montserrat"/>
                <a:ea typeface="Montserrat"/>
              </a:rPr>
              <a:t>часове сън, консумирани литри вода, направени тренировки, направени крачки и пулс.</a:t>
            </a:r>
            <a:endParaRPr lang="bg-BG" sz="19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lang="bg-BG" sz="1900" b="0" strike="noStrike" spc="-1" dirty="0">
                <a:solidFill>
                  <a:srgbClr val="42D9C8"/>
                </a:solidFill>
                <a:latin typeface="Montserrat"/>
                <a:ea typeface="Montserrat"/>
              </a:rPr>
              <a:t>След въвеждането на поне две стойности от един </a:t>
            </a:r>
            <a:r>
              <a:rPr lang="bg-BG" sz="19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вид се </a:t>
            </a:r>
            <a:r>
              <a:rPr lang="bg-BG" sz="1900" b="0" strike="noStrike" spc="-1" dirty="0">
                <a:solidFill>
                  <a:srgbClr val="42D9C8"/>
                </a:solidFill>
                <a:latin typeface="Montserrat"/>
                <a:ea typeface="Montserrat"/>
              </a:rPr>
              <a:t>изчислява средната стойност на различните видове данни.</a:t>
            </a:r>
            <a:endParaRPr lang="bg-BG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444600" y="2244240"/>
            <a:ext cx="8254800" cy="65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100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Live demo</a:t>
            </a:r>
            <a:endParaRPr lang="bg-BG" sz="10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bg-BG" sz="28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Процесът на работа</a:t>
            </a:r>
            <a:endParaRPr lang="bg-BG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249480" y="1316880"/>
            <a:ext cx="1688760" cy="69984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txBody>
          <a:bodyPr tIns="91440" bIns="91440">
            <a:normAutofit fontScale="91000" lnSpcReduction="10000"/>
          </a:bodyPr>
          <a:lstStyle/>
          <a:p>
            <a:pPr>
              <a:lnSpc>
                <a:spcPct val="115000"/>
              </a:lnSpc>
              <a:spcAft>
                <a:spcPts val="1199"/>
              </a:spcAft>
            </a:pPr>
            <a:r>
              <a:rPr lang="bg-BG" sz="18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Обсъждане на проекта.</a:t>
            </a:r>
            <a:endParaRPr lang="bg-BG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749160" y="2169000"/>
            <a:ext cx="2880" cy="69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1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4"/>
          <p:cNvSpPr/>
          <p:nvPr/>
        </p:nvSpPr>
        <p:spPr>
          <a:xfrm>
            <a:off x="821520" y="2084040"/>
            <a:ext cx="1034640" cy="30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16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08.03</a:t>
            </a:r>
            <a:endParaRPr lang="bg-BG" sz="1600" b="0" strike="noStrike" spc="-1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 flipH="1">
            <a:off x="6089400" y="2169000"/>
            <a:ext cx="21600" cy="69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1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6"/>
          <p:cNvSpPr/>
          <p:nvPr/>
        </p:nvSpPr>
        <p:spPr>
          <a:xfrm>
            <a:off x="311760" y="2869200"/>
            <a:ext cx="1914840" cy="38448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7"/>
          <p:cNvSpPr/>
          <p:nvPr/>
        </p:nvSpPr>
        <p:spPr>
          <a:xfrm>
            <a:off x="2166120" y="2869200"/>
            <a:ext cx="2759760" cy="38448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8"/>
          <p:cNvSpPr/>
          <p:nvPr/>
        </p:nvSpPr>
        <p:spPr>
          <a:xfrm>
            <a:off x="4851720" y="2869200"/>
            <a:ext cx="2664720" cy="38448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9"/>
          <p:cNvSpPr/>
          <p:nvPr/>
        </p:nvSpPr>
        <p:spPr>
          <a:xfrm>
            <a:off x="7442640" y="2869200"/>
            <a:ext cx="1207800" cy="38448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10"/>
          <p:cNvSpPr/>
          <p:nvPr/>
        </p:nvSpPr>
        <p:spPr>
          <a:xfrm flipH="1">
            <a:off x="2893680" y="3254040"/>
            <a:ext cx="4320" cy="82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1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11"/>
          <p:cNvSpPr/>
          <p:nvPr/>
        </p:nvSpPr>
        <p:spPr>
          <a:xfrm>
            <a:off x="2898360" y="3643920"/>
            <a:ext cx="110304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bg-BG" sz="16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09.03</a:t>
            </a:r>
            <a:endParaRPr lang="bg-BG" sz="1600" b="0" strike="noStrike" spc="-1">
              <a:latin typeface="Arial"/>
            </a:endParaRPr>
          </a:p>
        </p:txBody>
      </p:sp>
      <p:sp>
        <p:nvSpPr>
          <p:cNvPr id="327" name="CustomShape 12"/>
          <p:cNvSpPr/>
          <p:nvPr/>
        </p:nvSpPr>
        <p:spPr>
          <a:xfrm>
            <a:off x="7146360" y="3643920"/>
            <a:ext cx="103464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r">
              <a:lnSpc>
                <a:spcPct val="100000"/>
              </a:lnSpc>
            </a:pPr>
            <a:r>
              <a:rPr lang="bg-BG" sz="16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11.03</a:t>
            </a:r>
            <a:endParaRPr lang="bg-BG" sz="1600" b="0" strike="noStrike" spc="-1">
              <a:latin typeface="Arial"/>
            </a:endParaRPr>
          </a:p>
        </p:txBody>
      </p:sp>
      <p:sp>
        <p:nvSpPr>
          <p:cNvPr id="328" name="CustomShape 13"/>
          <p:cNvSpPr/>
          <p:nvPr/>
        </p:nvSpPr>
        <p:spPr>
          <a:xfrm>
            <a:off x="4851720" y="2084040"/>
            <a:ext cx="103464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r">
              <a:lnSpc>
                <a:spcPct val="100000"/>
              </a:lnSpc>
            </a:pPr>
            <a:r>
              <a:rPr lang="bg-BG" sz="16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10.03</a:t>
            </a:r>
            <a:endParaRPr lang="bg-BG" sz="1600" b="0" strike="noStrike" spc="-1">
              <a:latin typeface="Arial"/>
            </a:endParaRPr>
          </a:p>
        </p:txBody>
      </p:sp>
      <p:sp>
        <p:nvSpPr>
          <p:cNvPr id="329" name="CustomShape 14"/>
          <p:cNvSpPr/>
          <p:nvPr/>
        </p:nvSpPr>
        <p:spPr>
          <a:xfrm flipH="1">
            <a:off x="8181360" y="3254040"/>
            <a:ext cx="4320" cy="82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1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TextShape 15"/>
          <p:cNvSpPr txBox="1"/>
          <p:nvPr/>
        </p:nvSpPr>
        <p:spPr>
          <a:xfrm>
            <a:off x="1990440" y="4119480"/>
            <a:ext cx="1811160" cy="93060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  <a:spcAft>
                <a:spcPts val="1199"/>
              </a:spcAft>
            </a:pPr>
            <a:r>
              <a:rPr lang="bg-BG" sz="165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Започване на работата по проекта.</a:t>
            </a:r>
            <a:endParaRPr lang="bg-BG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16"/>
          <p:cNvSpPr txBox="1"/>
          <p:nvPr/>
        </p:nvSpPr>
        <p:spPr>
          <a:xfrm>
            <a:off x="4178160" y="1316880"/>
            <a:ext cx="3844080" cy="69984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  <a:spcAft>
                <a:spcPts val="1199"/>
              </a:spcAft>
            </a:pPr>
            <a:r>
              <a:rPr lang="bg-BG" sz="165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Довършване на проекта и направата на презентацията.</a:t>
            </a:r>
            <a:endParaRPr lang="bg-BG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17"/>
          <p:cNvSpPr txBox="1"/>
          <p:nvPr/>
        </p:nvSpPr>
        <p:spPr>
          <a:xfrm>
            <a:off x="5208480" y="4119480"/>
            <a:ext cx="3844080" cy="93060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  <a:spcAft>
                <a:spcPts val="1199"/>
              </a:spcAft>
            </a:pPr>
            <a:r>
              <a:rPr lang="bg-BG" sz="165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Проверяване на проекта и презентацията, след което представяне.</a:t>
            </a:r>
            <a:endParaRPr lang="bg-BG" sz="16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68500" lnSpcReduction="10000"/>
          </a:bodyPr>
          <a:lstStyle/>
          <a:p>
            <a:pPr algn="ctr">
              <a:lnSpc>
                <a:spcPct val="100000"/>
              </a:lnSpc>
            </a:pPr>
            <a:r>
              <a:rPr lang="bg-BG" sz="42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Разкажете за Вашето преживяване</a:t>
            </a:r>
            <a:endParaRPr lang="bg-BG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265680" y="2802960"/>
            <a:ext cx="4044960" cy="1234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8500" lnSpcReduction="10000"/>
          </a:bodyPr>
          <a:lstStyle/>
          <a:p>
            <a:pPr marL="457200" indent="-336240">
              <a:lnSpc>
                <a:spcPct val="100000"/>
              </a:lnSpc>
              <a:buClr>
                <a:srgbClr val="204056"/>
              </a:buClr>
              <a:buFont typeface="Montserrat"/>
              <a:buChar char="●"/>
            </a:pPr>
            <a:r>
              <a:rPr lang="bg-BG" sz="20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Какво научихте от хакатона?</a:t>
            </a:r>
            <a:endParaRPr lang="bg-BG" sz="2000" b="0" strike="noStrike" spc="-1">
              <a:latin typeface="Arial"/>
            </a:endParaRPr>
          </a:p>
          <a:p>
            <a:pPr marL="457200" indent="-336240">
              <a:lnSpc>
                <a:spcPct val="100000"/>
              </a:lnSpc>
              <a:buClr>
                <a:srgbClr val="204056"/>
              </a:buClr>
              <a:buFont typeface="Montserrat"/>
              <a:buChar char="●"/>
            </a:pPr>
            <a:r>
              <a:rPr lang="bg-BG" sz="20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Кой е вашият екип?</a:t>
            </a:r>
            <a:endParaRPr lang="bg-BG" sz="2000" b="0" strike="noStrike" spc="-1">
              <a:latin typeface="Arial"/>
            </a:endParaRPr>
          </a:p>
          <a:p>
            <a:pPr marL="457200" indent="-336240">
              <a:lnSpc>
                <a:spcPct val="100000"/>
              </a:lnSpc>
              <a:buClr>
                <a:srgbClr val="204056"/>
              </a:buClr>
              <a:buFont typeface="Montserrat"/>
              <a:buChar char="●"/>
            </a:pPr>
            <a:r>
              <a:rPr lang="bg-BG" sz="2000" b="0" strike="noStrike" spc="-1">
                <a:solidFill>
                  <a:srgbClr val="42D9C8"/>
                </a:solidFill>
                <a:latin typeface="Montserrat"/>
                <a:ea typeface="Montserrat"/>
              </a:rPr>
              <a:t>Кой е вашият ментор?</a:t>
            </a:r>
            <a:endParaRPr lang="bg-BG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bg-BG" sz="2000" b="0" strike="noStrike" spc="-1">
              <a:latin typeface="Arial"/>
            </a:endParaRPr>
          </a:p>
        </p:txBody>
      </p:sp>
      <p:pic>
        <p:nvPicPr>
          <p:cNvPr id="335" name="Google Shape;147;p9"/>
          <p:cNvPicPr/>
          <p:nvPr/>
        </p:nvPicPr>
        <p:blipFill>
          <a:blip r:embed="rId2"/>
          <a:stretch/>
        </p:blipFill>
        <p:spPr>
          <a:xfrm>
            <a:off x="6170400" y="57600"/>
            <a:ext cx="1071000" cy="1071000"/>
          </a:xfrm>
          <a:prstGeom prst="rect">
            <a:avLst/>
          </a:prstGeom>
          <a:ln>
            <a:noFill/>
          </a:ln>
        </p:spPr>
      </p:pic>
      <p:sp>
        <p:nvSpPr>
          <p:cNvPr id="336" name="TextShape 3"/>
          <p:cNvSpPr txBox="1"/>
          <p:nvPr/>
        </p:nvSpPr>
        <p:spPr>
          <a:xfrm>
            <a:off x="4683600" y="987840"/>
            <a:ext cx="4044960" cy="415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33000">
              <a:lnSpc>
                <a:spcPct val="115000"/>
              </a:lnSpc>
              <a:buClr>
                <a:srgbClr val="204056"/>
              </a:buClr>
              <a:buFont typeface="Montserrat"/>
              <a:buChar char="●"/>
            </a:pPr>
            <a:r>
              <a:rPr lang="bg-BG" sz="1650" b="0" strike="noStrike" spc="-1">
                <a:solidFill>
                  <a:srgbClr val="204056"/>
                </a:solidFill>
                <a:latin typeface="Montserrat"/>
                <a:ea typeface="Montserrat"/>
              </a:rPr>
              <a:t>От хакатона научихме колко е важна работата в екип, и колко е важно правилно да се разпределят не само времето, а и задачите. </a:t>
            </a:r>
            <a:endParaRPr lang="bg-BG" sz="165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3000">
              <a:lnSpc>
                <a:spcPct val="115000"/>
              </a:lnSpc>
              <a:buClr>
                <a:srgbClr val="204056"/>
              </a:buClr>
              <a:buFont typeface="Montserrat"/>
              <a:buChar char="●"/>
            </a:pPr>
            <a:r>
              <a:rPr lang="bg-BG" sz="1650" b="0" strike="noStrike" spc="-1">
                <a:solidFill>
                  <a:srgbClr val="204056"/>
                </a:solidFill>
                <a:latin typeface="Montserrat"/>
                <a:ea typeface="Montserrat"/>
              </a:rPr>
              <a:t>Нашият екип се състои от 6 души - Ина Петрова, Никол Иванова, Александър Найденов, Радослав Славов, Дерин Ахмед и нашият невероятен ментор - Георги Добрилов, без чиято помощ, нищо нямаше да се осъществи.</a:t>
            </a:r>
            <a:endParaRPr lang="bg-BG" sz="16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815120" y="1918800"/>
            <a:ext cx="5513760" cy="130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 fontScale="7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bg-BG" sz="5200" b="0" strike="noStrike" spc="-1">
                <a:solidFill>
                  <a:srgbClr val="FFFFFF"/>
                </a:solidFill>
                <a:latin typeface="Montserrat Medium"/>
                <a:ea typeface="Montserrat Medium"/>
              </a:rPr>
              <a:t>Благодарим Ви за вниманието!</a:t>
            </a:r>
            <a:endParaRPr lang="bg-BG" sz="5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Google Shape;154;p10"/>
          <p:cNvPicPr/>
          <p:nvPr/>
        </p:nvPicPr>
        <p:blipFill>
          <a:blip r:embed="rId2"/>
          <a:stretch/>
        </p:blipFill>
        <p:spPr>
          <a:xfrm flipH="1">
            <a:off x="7548480" y="2720520"/>
            <a:ext cx="1640520" cy="242244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155;p10"/>
          <p:cNvPicPr/>
          <p:nvPr/>
        </p:nvPicPr>
        <p:blipFill>
          <a:blip r:embed="rId3"/>
          <a:stretch/>
        </p:blipFill>
        <p:spPr>
          <a:xfrm rot="4690800" flipH="1">
            <a:off x="20520" y="-175320"/>
            <a:ext cx="1837440" cy="181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249</Words>
  <Application>Microsoft Office PowerPoint</Application>
  <PresentationFormat>On-screen Show (16:9)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Montserrat</vt:lpstr>
      <vt:lpstr>Montserrat Medium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subject/>
  <dc:creator/>
  <dc:description/>
  <cp:lastModifiedBy>Радослав С. Славов</cp:lastModifiedBy>
  <cp:revision>3</cp:revision>
  <dcterms:modified xsi:type="dcterms:W3CDTF">2023-03-10T21:31:45Z</dcterms:modified>
  <dc:language>bg-BG</dc:language>
</cp:coreProperties>
</file>